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7"/>
  </p:notesMasterIdLst>
  <p:sldIdLst>
    <p:sldId id="312" r:id="rId2"/>
    <p:sldId id="313" r:id="rId3"/>
    <p:sldId id="314" r:id="rId4"/>
    <p:sldId id="317" r:id="rId5"/>
    <p:sldId id="307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8"/>
    <p:restoredTop sz="95206"/>
  </p:normalViewPr>
  <p:slideViewPr>
    <p:cSldViewPr snapToGrid="0" snapToObjects="1">
      <p:cViewPr varScale="1">
        <p:scale>
          <a:sx n="125" d="100"/>
          <a:sy n="125" d="100"/>
        </p:scale>
        <p:origin x="64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F95F50-A252-7A48-AB23-94935A71FBAB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10777-5B8E-3647-8C7F-9B4495DD53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7013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0203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066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2351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1632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7610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832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0044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117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3794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7137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6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4641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77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16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12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65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0981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13596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Vergleich der Schadstoffimmissionen</a:t>
            </a:r>
            <a:br>
              <a:rPr lang="de-DE" dirty="0"/>
            </a:br>
            <a:r>
              <a:rPr lang="de-DE" dirty="0"/>
              <a:t>fossiler </a:t>
            </a:r>
            <a:r>
              <a:rPr lang="de-DE" dirty="0" err="1"/>
              <a:t>Energietr.ger</a:t>
            </a:r>
            <a:r>
              <a:rPr lang="de-DE" dirty="0"/>
              <a:t> (13. BImSchV*)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/>
          </p:nvPr>
        </p:nvGraphicFramePr>
        <p:xfrm>
          <a:off x="685800" y="2490536"/>
          <a:ext cx="10131425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6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6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62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62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1081">
                <a:tc>
                  <a:txBody>
                    <a:bodyPr/>
                    <a:lstStyle/>
                    <a:p>
                      <a:r>
                        <a:rPr lang="de-DE" dirty="0"/>
                        <a:t>Schadstoffe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Erdgas</a:t>
                      </a:r>
                      <a:r>
                        <a:rPr lang="de-DE" baseline="0" dirty="0"/>
                        <a:t> mg/3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aseline="0" dirty="0"/>
                        <a:t> Heizöl mg/3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aseline="0" dirty="0"/>
                        <a:t>Braunkohle mg/3</a:t>
                      </a:r>
                      <a:endParaRPr lang="de-DE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Faktor Erdgas/ BKS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Feinstaub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   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  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  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 4 - </a:t>
                      </a:r>
                      <a:r>
                        <a:rPr lang="de-DE" dirty="0" err="1"/>
                        <a:t>fach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Kohlenmonoxid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  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  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 3 - </a:t>
                      </a:r>
                      <a:r>
                        <a:rPr lang="de-DE" dirty="0" err="1"/>
                        <a:t>fach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Stickstoffoxid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2,5 - </a:t>
                      </a:r>
                      <a:r>
                        <a:rPr lang="de-DE" dirty="0" err="1"/>
                        <a:t>fach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Schwefeloxid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  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850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850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24 - </a:t>
                      </a:r>
                      <a:r>
                        <a:rPr lang="de-DE" dirty="0" err="1"/>
                        <a:t>fach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685800" y="4722471"/>
            <a:ext cx="101314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Bei Braunkohlefeuerung lässt das Bundesimmissionsschutzgesetz</a:t>
            </a:r>
          </a:p>
          <a:p>
            <a:r>
              <a:rPr lang="de-DE" dirty="0"/>
              <a:t>(höhere Schadstoffgrenzwerte zu, als bei Verbrennung alternativer</a:t>
            </a:r>
          </a:p>
          <a:p>
            <a:r>
              <a:rPr lang="de-DE" dirty="0"/>
              <a:t>Energieträger (*213. BImSchV - BMBU 2012)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875" y="795127"/>
            <a:ext cx="1343266" cy="108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68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5E25AB-C228-DB4B-9788-AE55767D0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762000"/>
          </a:xfrm>
        </p:spPr>
        <p:txBody>
          <a:bodyPr/>
          <a:lstStyle/>
          <a:p>
            <a:r>
              <a:rPr lang="de-DE" dirty="0" err="1"/>
              <a:t>Lagergerung</a:t>
            </a:r>
            <a:r>
              <a:rPr lang="de-DE" dirty="0"/>
              <a:t> von </a:t>
            </a:r>
            <a:r>
              <a:rPr lang="de-DE" dirty="0" err="1"/>
              <a:t>asphalt</a:t>
            </a:r>
            <a:r>
              <a:rPr lang="de-DE" dirty="0"/>
              <a:t>: Firma Hoch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F1A98B02-AC13-3E4F-834A-5F5736EDAD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9264" y="1721405"/>
            <a:ext cx="4081656" cy="4197479"/>
          </a:xfr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25A2D89-11FD-244F-82AA-C77F748DC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4240" y="1721405"/>
            <a:ext cx="4937760" cy="4148051"/>
          </a:xfrm>
          <a:prstGeom prst="rect">
            <a:avLst/>
          </a:prstGeom>
        </p:spPr>
      </p:pic>
      <p:pic>
        <p:nvPicPr>
          <p:cNvPr id="6" name="Inhaltsplatzhalter 4">
            <a:extLst>
              <a:ext uri="{FF2B5EF4-FFF2-40B4-BE49-F238E27FC236}">
                <a16:creationId xmlns:a16="http://schemas.microsoft.com/office/drawing/2014/main" id="{40D16592-147E-1146-950A-5E3A9AF710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71600"/>
            <a:ext cx="3279264" cy="4878813"/>
          </a:xfrm>
          <a:prstGeom prst="rect">
            <a:avLst/>
          </a:prstGeom>
        </p:spPr>
      </p:pic>
      <p:pic>
        <p:nvPicPr>
          <p:cNvPr id="7" name="Bild 5">
            <a:extLst>
              <a:ext uri="{FF2B5EF4-FFF2-40B4-BE49-F238E27FC236}">
                <a16:creationId xmlns:a16="http://schemas.microsoft.com/office/drawing/2014/main" id="{B3C8ACEE-089B-1D4E-9BBB-6F8FC55727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865" y="461291"/>
            <a:ext cx="1343266" cy="108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588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589A3-3C96-C145-ACAF-AF61F3D36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350521"/>
            <a:ext cx="10131425" cy="1219200"/>
          </a:xfrm>
        </p:spPr>
        <p:txBody>
          <a:bodyPr/>
          <a:lstStyle/>
          <a:p>
            <a:r>
              <a:rPr lang="de-DE" dirty="0"/>
              <a:t>Lagerung von Asphalt </a:t>
            </a:r>
            <a:br>
              <a:rPr lang="de-DE" dirty="0"/>
            </a:br>
            <a:r>
              <a:rPr lang="de-DE" dirty="0"/>
              <a:t>ohne </a:t>
            </a:r>
            <a:r>
              <a:rPr lang="de-DE" dirty="0" err="1"/>
              <a:t>überDachung</a:t>
            </a:r>
            <a:r>
              <a:rPr lang="de-DE" dirty="0"/>
              <a:t> Firma Joos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EA184DB0-8BBF-A442-A226-A72C0C5B2E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1" y="1879548"/>
            <a:ext cx="5295274" cy="4046313"/>
          </a:xfr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38D5641A-C051-204C-832F-80AAC6B83CED}"/>
              </a:ext>
            </a:extLst>
          </p:cNvPr>
          <p:cNvSpPr/>
          <p:nvPr/>
        </p:nvSpPr>
        <p:spPr>
          <a:xfrm>
            <a:off x="6086007" y="1735191"/>
            <a:ext cx="57412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/>
              <a:t>Asphalt lagert ohne Überdachung</a:t>
            </a:r>
          </a:p>
          <a:p>
            <a:endParaRPr lang="de-DE" sz="2800" dirty="0"/>
          </a:p>
          <a:p>
            <a:r>
              <a:rPr lang="de-DE" sz="2800" dirty="0"/>
              <a:t>In unmittelbare Nähe zur Möhlin</a:t>
            </a:r>
          </a:p>
          <a:p>
            <a:endParaRPr lang="de-DE" sz="2800" dirty="0"/>
          </a:p>
          <a:p>
            <a:r>
              <a:rPr lang="de-DE" sz="2800" dirty="0"/>
              <a:t>Welche Folgen kann das für das Grundwasser haben ?</a:t>
            </a:r>
          </a:p>
          <a:p>
            <a:endParaRPr lang="de-DE" sz="2800" dirty="0"/>
          </a:p>
          <a:p>
            <a:r>
              <a:rPr lang="de-DE" sz="2800" dirty="0"/>
              <a:t>Staubentwicklung ?</a:t>
            </a:r>
          </a:p>
          <a:p>
            <a:endParaRPr lang="de-DE" sz="2800" dirty="0"/>
          </a:p>
        </p:txBody>
      </p:sp>
      <p:pic>
        <p:nvPicPr>
          <p:cNvPr id="9" name="Bild 5">
            <a:extLst>
              <a:ext uri="{FF2B5EF4-FFF2-40B4-BE49-F238E27FC236}">
                <a16:creationId xmlns:a16="http://schemas.microsoft.com/office/drawing/2014/main" id="{ED883800-6600-C641-9FED-DCD48D51B8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865" y="461291"/>
            <a:ext cx="1343266" cy="108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153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A54A5D-F30D-5743-AFAE-69D739F30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14598"/>
            <a:ext cx="10131425" cy="734517"/>
          </a:xfrm>
        </p:spPr>
        <p:txBody>
          <a:bodyPr>
            <a:normAutofit fontScale="90000"/>
          </a:bodyPr>
          <a:lstStyle/>
          <a:p>
            <a:r>
              <a:rPr lang="de-DE" b="1" dirty="0"/>
              <a:t>Grundlegende umweltpolitische Forderungen für alle Asphaltmischwerke in Deutschland ( ca. 750 St.)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CBEAD1-5A63-A847-B903-23B4B7B9D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793" y="2743199"/>
            <a:ext cx="11589340" cy="376253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de-DE" sz="9600" dirty="0"/>
          </a:p>
          <a:p>
            <a:pPr marL="0" indent="0">
              <a:buNone/>
            </a:pPr>
            <a:endParaRPr lang="de-DE" sz="9600" dirty="0"/>
          </a:p>
          <a:p>
            <a:pPr marL="0" indent="0">
              <a:buNone/>
            </a:pPr>
            <a:endParaRPr lang="de-DE" sz="9600" dirty="0"/>
          </a:p>
          <a:p>
            <a:pPr marL="0" indent="0">
              <a:buNone/>
            </a:pPr>
            <a:endParaRPr lang="de-DE" sz="9600" dirty="0"/>
          </a:p>
          <a:p>
            <a:pPr marL="0" indent="0">
              <a:buNone/>
            </a:pPr>
            <a:endParaRPr lang="de-DE" sz="9600" dirty="0"/>
          </a:p>
          <a:p>
            <a:pPr marL="0" indent="0">
              <a:buNone/>
            </a:pPr>
            <a:endParaRPr lang="de-DE" sz="9600" dirty="0"/>
          </a:p>
          <a:p>
            <a:pPr marL="0" indent="0">
              <a:buNone/>
            </a:pPr>
            <a:endParaRPr lang="de-DE" sz="9600" dirty="0"/>
          </a:p>
          <a:p>
            <a:pPr marL="0" indent="0">
              <a:buNone/>
            </a:pPr>
            <a:r>
              <a:rPr lang="de-DE" sz="9600" dirty="0"/>
              <a:t>Verzicht auf Trocken-Feuerung mit Braunkohlestaub</a:t>
            </a:r>
          </a:p>
          <a:p>
            <a:pPr marL="0" indent="0">
              <a:buNone/>
            </a:pPr>
            <a:r>
              <a:rPr lang="de-DE" sz="9600" dirty="0"/>
              <a:t> - Europa will saubere Kraftwerke</a:t>
            </a:r>
          </a:p>
          <a:p>
            <a:pPr marL="0" indent="0">
              <a:buNone/>
            </a:pPr>
            <a:r>
              <a:rPr lang="de-DE" sz="9600" dirty="0"/>
              <a:t> - Breisach ist Mitglied im Klimaschutzbündnis</a:t>
            </a:r>
          </a:p>
          <a:p>
            <a:pPr marL="0" indent="0">
              <a:buNone/>
            </a:pPr>
            <a:endParaRPr lang="de-DE" sz="9600" dirty="0"/>
          </a:p>
          <a:p>
            <a:pPr marL="0" indent="0">
              <a:buNone/>
            </a:pPr>
            <a:r>
              <a:rPr lang="de-DE" sz="9600" dirty="0"/>
              <a:t>Bundespolitische Entscheidung gegen Braunkohlebefeuerung bei Asphaltmischwerken</a:t>
            </a:r>
          </a:p>
          <a:p>
            <a:pPr marL="0" indent="0">
              <a:buNone/>
            </a:pPr>
            <a:endParaRPr lang="de-DE" sz="9600" dirty="0"/>
          </a:p>
          <a:p>
            <a:pPr marL="0" indent="0">
              <a:buNone/>
            </a:pPr>
            <a:r>
              <a:rPr lang="de-DE" sz="9600" dirty="0"/>
              <a:t>Keine Aufträge von der öffentlicher Hand ( Bund, Länder und Gemeinden )</a:t>
            </a:r>
          </a:p>
          <a:p>
            <a:pPr marL="0" indent="0">
              <a:buNone/>
            </a:pPr>
            <a:endParaRPr lang="de-DE" sz="9600" dirty="0"/>
          </a:p>
          <a:p>
            <a:pPr marL="0" indent="0">
              <a:buNone/>
            </a:pPr>
            <a:r>
              <a:rPr lang="de-DE" sz="9600" dirty="0"/>
              <a:t>Kein weiteres AMW auf unserer Gemarkung </a:t>
            </a:r>
          </a:p>
          <a:p>
            <a:pPr marL="0" indent="0">
              <a:buNone/>
            </a:pPr>
            <a:endParaRPr lang="de-DE" sz="9600" dirty="0"/>
          </a:p>
          <a:p>
            <a:pPr marL="0" indent="0">
              <a:buNone/>
            </a:pPr>
            <a:r>
              <a:rPr lang="de-DE" sz="9600" dirty="0"/>
              <a:t>Grundwasserschutz / Artenschutz</a:t>
            </a:r>
          </a:p>
          <a:p>
            <a:pPr marL="0" indent="0">
              <a:buNone/>
            </a:pPr>
            <a:endParaRPr lang="de-DE" sz="9600" dirty="0"/>
          </a:p>
          <a:p>
            <a:pPr marL="0" indent="0">
              <a:buNone/>
            </a:pPr>
            <a:endParaRPr lang="de-DE" sz="9600" dirty="0"/>
          </a:p>
          <a:p>
            <a:pPr marL="0" indent="0">
              <a:buNone/>
            </a:pPr>
            <a:endParaRPr lang="de-DE" sz="9600" dirty="0"/>
          </a:p>
          <a:p>
            <a:pPr marL="0" indent="0">
              <a:buNone/>
            </a:pPr>
            <a:endParaRPr lang="de-DE" sz="9600" dirty="0"/>
          </a:p>
          <a:p>
            <a:pPr marL="0" indent="0">
              <a:buNone/>
            </a:pPr>
            <a:endParaRPr lang="de-DE" sz="9600" dirty="0"/>
          </a:p>
          <a:p>
            <a:pPr marL="0" indent="0">
              <a:buNone/>
            </a:pPr>
            <a:endParaRPr lang="de-DE" sz="9600" dirty="0"/>
          </a:p>
          <a:p>
            <a:pPr marL="0" indent="0">
              <a:buNone/>
            </a:pPr>
            <a:endParaRPr lang="de-DE" sz="3800" dirty="0"/>
          </a:p>
          <a:p>
            <a:pPr marL="0" indent="0">
              <a:buNone/>
            </a:pPr>
            <a:r>
              <a:rPr lang="de-DE" sz="3800" dirty="0"/>
              <a:t> </a:t>
            </a:r>
          </a:p>
          <a:p>
            <a:pPr marL="0" indent="0" fontAlgn="base">
              <a:buNone/>
            </a:pPr>
            <a:endParaRPr lang="de-DE" sz="3800" dirty="0"/>
          </a:p>
          <a:p>
            <a:pPr fontAlgn="base"/>
            <a:endParaRPr lang="de-DE" dirty="0"/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</p:txBody>
      </p:sp>
      <p:pic>
        <p:nvPicPr>
          <p:cNvPr id="5" name="Bild 5">
            <a:extLst>
              <a:ext uri="{FF2B5EF4-FFF2-40B4-BE49-F238E27FC236}">
                <a16:creationId xmlns:a16="http://schemas.microsoft.com/office/drawing/2014/main" id="{69BB0172-0A33-EA41-8773-6785C6F73E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867" y="263903"/>
            <a:ext cx="1343266" cy="108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137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1" y="182881"/>
            <a:ext cx="10131425" cy="1097280"/>
          </a:xfrm>
        </p:spPr>
        <p:txBody>
          <a:bodyPr/>
          <a:lstStyle/>
          <a:p>
            <a:r>
              <a:rPr lang="de-DE" dirty="0"/>
              <a:t>Was sind unsere Ziele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12679" y="1113982"/>
            <a:ext cx="7679321" cy="5606607"/>
          </a:xfrm>
        </p:spPr>
        <p:txBody>
          <a:bodyPr>
            <a:normAutofit lnSpcReduction="10000"/>
          </a:bodyPr>
          <a:lstStyle/>
          <a:p>
            <a:r>
              <a:rPr lang="de-DE" sz="2400" dirty="0"/>
              <a:t>Keine Befeuerung mit Braunkohlestaub,                     sondern Befeuerung mit Erdgas</a:t>
            </a:r>
          </a:p>
          <a:p>
            <a:r>
              <a:rPr lang="de-DE" sz="2400" dirty="0"/>
              <a:t>Als Folge deutliche Reduzierung des Schwerlastverkehrs auf den Straßen</a:t>
            </a:r>
          </a:p>
          <a:p>
            <a:r>
              <a:rPr lang="de-DE" sz="2400" dirty="0"/>
              <a:t>Forderung: Keine Aufträge von der öffentlicher Hand                 ( Bund, Länder und Gemeinden )                                              ( 95 % des benötigten Asphalts  )</a:t>
            </a:r>
          </a:p>
          <a:p>
            <a:r>
              <a:rPr lang="de-DE" sz="2400" dirty="0"/>
              <a:t>Gesundheits- und Umweltschutz vor Gewinnmaximierung!</a:t>
            </a:r>
          </a:p>
          <a:p>
            <a:r>
              <a:rPr lang="de-DE" sz="2400" dirty="0"/>
              <a:t>Dialog mit Behörden und politischen Mandatsträgern                                                                     wie Kerstin Andrea, Bärbl </a:t>
            </a:r>
            <a:r>
              <a:rPr lang="de-DE" sz="2400" dirty="0" err="1"/>
              <a:t>Mielich</a:t>
            </a:r>
            <a:r>
              <a:rPr lang="de-DE" sz="2400" dirty="0"/>
              <a:t>, Franz </a:t>
            </a:r>
            <a:r>
              <a:rPr lang="de-DE" sz="2400"/>
              <a:t>Untersteller     und </a:t>
            </a:r>
            <a:r>
              <a:rPr lang="de-DE" sz="2400" dirty="0"/>
              <a:t>Umweltverbänden </a:t>
            </a:r>
          </a:p>
          <a:p>
            <a:r>
              <a:rPr lang="de-DE" sz="2400" dirty="0"/>
              <a:t>Petition im Bundestag</a:t>
            </a:r>
          </a:p>
          <a:p>
            <a:endParaRPr lang="de-DE" sz="2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3A7710F-3BE0-1847-A206-7A8186415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" y="1264923"/>
            <a:ext cx="4405999" cy="4602478"/>
          </a:xfrm>
          <a:prstGeom prst="rect">
            <a:avLst/>
          </a:prstGeom>
        </p:spPr>
      </p:pic>
      <p:pic>
        <p:nvPicPr>
          <p:cNvPr id="6" name="Bild 5">
            <a:extLst>
              <a:ext uri="{FF2B5EF4-FFF2-40B4-BE49-F238E27FC236}">
                <a16:creationId xmlns:a16="http://schemas.microsoft.com/office/drawing/2014/main" id="{70EF27B2-6BC5-5A4A-B4DC-E8316745A4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347" y="194949"/>
            <a:ext cx="1343266" cy="108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963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mmel">
  <a:themeElements>
    <a:clrScheme name="Himmel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Himme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imme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0</TotalTime>
  <Words>239</Words>
  <Application>Microsoft Macintosh PowerPoint</Application>
  <PresentationFormat>Breitbild</PresentationFormat>
  <Paragraphs>75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Himmel</vt:lpstr>
      <vt:lpstr>Vergleich der Schadstoffimmissionen fossiler Energietr.ger (13. BImSchV*)</vt:lpstr>
      <vt:lpstr>Lagergerung von asphalt: Firma Hoch</vt:lpstr>
      <vt:lpstr>Lagerung von Asphalt  ohne überDachung Firma Joos</vt:lpstr>
      <vt:lpstr>Grundlegende umweltpolitische Forderungen für alle Asphaltmischwerke in Deutschland ( ca. 750 St.) </vt:lpstr>
      <vt:lpstr>Was sind unsere Ziele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Bürgerinitiative Niederrimsingen Lebenswert</dc:title>
  <dc:creator>Axel Schwendemann</dc:creator>
  <cp:lastModifiedBy>Axel Schwendemann</cp:lastModifiedBy>
  <cp:revision>65</cp:revision>
  <cp:lastPrinted>2018-07-05T13:59:46Z</cp:lastPrinted>
  <dcterms:created xsi:type="dcterms:W3CDTF">2016-09-08T12:57:49Z</dcterms:created>
  <dcterms:modified xsi:type="dcterms:W3CDTF">2018-07-05T14:00:12Z</dcterms:modified>
</cp:coreProperties>
</file>